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8" r:id="rId2"/>
    <p:sldId id="264" r:id="rId3"/>
    <p:sldId id="285" r:id="rId4"/>
    <p:sldId id="284" r:id="rId5"/>
    <p:sldId id="278" r:id="rId6"/>
    <p:sldId id="279" r:id="rId7"/>
    <p:sldId id="280" r:id="rId8"/>
    <p:sldId id="281" r:id="rId9"/>
    <p:sldId id="261" r:id="rId10"/>
    <p:sldId id="282" r:id="rId11"/>
    <p:sldId id="283" r:id="rId12"/>
    <p:sldId id="286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433" autoAdjust="0"/>
  </p:normalViewPr>
  <p:slideViewPr>
    <p:cSldViewPr>
      <p:cViewPr varScale="1">
        <p:scale>
          <a:sx n="85" d="100"/>
          <a:sy n="85" d="100"/>
        </p:scale>
        <p:origin x="-1584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gif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C16CEE-DBED-4E85-9CD2-C13FC2519AFF}" type="datetimeFigureOut">
              <a:rPr lang="en-US" smtClean="0"/>
              <a:t>4/8/15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B949D-85C5-4B44-BBB5-31E3ABECB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465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B949D-85C5-4B44-BBB5-31E3ABECB0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415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B949D-85C5-4B44-BBB5-31E3ABECB08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279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a student group to be strong, it must have support by senior members of the PRAGMA community, and must more strongly relate to the student’s educational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research obligations in his/her home institution. The below platform of </a:t>
            </a:r>
            <a:r>
              <a:rPr lang="en-US" sz="1200" b="0" i="0" u="none" strike="noStrike" kern="1200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four thrusts is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proposal to engage senior PRAGMA members and better align </a:t>
            </a:r>
            <a:r>
              <a:rPr lang="en-US" sz="1200" b="0" i="0" u="none" strike="noStrike" kern="1200" baseline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PRAGMA student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group for long term success.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B949D-85C5-4B44-BBB5-31E3ABECB08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7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B949D-85C5-4B44-BBB5-31E3ABECB0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756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001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333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80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715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393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01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284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9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007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60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85000" r="8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F658E-AEA8-469D-8C24-5B842B3EE5F5}" type="datetimeFigureOut">
              <a:rPr lang="en-US" smtClean="0"/>
              <a:t>4/8/15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1BDD2-107B-4C88-BEC4-B77C2FD443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4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pragma-students-announcements+subscribe@googlegroups.com" TargetMode="External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pragma-student-list+subscribe@googlegroups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6" Type="http://schemas.openxmlformats.org/officeDocument/2006/relationships/image" Target="../media/image9.jpeg"/><Relationship Id="rId7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5.jpeg"/><Relationship Id="rId6" Type="http://schemas.openxmlformats.org/officeDocument/2006/relationships/image" Target="../media/image16.jpeg"/><Relationship Id="rId7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PRAGMA</a:t>
            </a:r>
            <a:r>
              <a:rPr lang="en-US" altLang="zh-CN" dirty="0" smtClean="0"/>
              <a:t>28</a:t>
            </a:r>
            <a:r>
              <a:rPr lang="en-US" dirty="0" smtClean="0"/>
              <a:t> Students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Workshop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772400" cy="1752600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solidFill>
                  <a:schemeClr val="tx1"/>
                </a:solidFill>
              </a:rPr>
              <a:t>Quan</a:t>
            </a:r>
            <a:r>
              <a:rPr lang="en-US" sz="2000" dirty="0" smtClean="0">
                <a:solidFill>
                  <a:schemeClr val="tx1"/>
                </a:solidFill>
              </a:rPr>
              <a:t> (Gabriel) Zhou</a:t>
            </a:r>
            <a:r>
              <a:rPr lang="en-US" altLang="zh-CN" sz="2000" dirty="0" smtClean="0">
                <a:solidFill>
                  <a:schemeClr val="tx1"/>
                </a:solidFill>
              </a:rPr>
              <a:t>,</a:t>
            </a:r>
            <a:r>
              <a:rPr lang="zh-CN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zh-CN" sz="2000" dirty="0" err="1" smtClean="0">
                <a:solidFill>
                  <a:schemeClr val="tx1"/>
                </a:solidFill>
              </a:rPr>
              <a:t>Meilan</a:t>
            </a:r>
            <a:r>
              <a:rPr lang="zh-CN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zh-CN" sz="2000" dirty="0" smtClean="0">
                <a:solidFill>
                  <a:schemeClr val="tx1"/>
                </a:solidFill>
              </a:rPr>
              <a:t>Jiang</a:t>
            </a:r>
            <a:r>
              <a:rPr lang="zh-CN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zh-CN" sz="2000" dirty="0" smtClean="0">
                <a:solidFill>
                  <a:schemeClr val="tx1"/>
                </a:solidFill>
              </a:rPr>
              <a:t>and</a:t>
            </a:r>
            <a:r>
              <a:rPr lang="zh-CN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zh-CN" sz="2000" dirty="0" err="1" smtClean="0">
                <a:solidFill>
                  <a:schemeClr val="tx1"/>
                </a:solidFill>
              </a:rPr>
              <a:t>Pongsakorn</a:t>
            </a:r>
            <a:r>
              <a:rPr lang="zh-CN" altLang="en-US" sz="2000" dirty="0" smtClean="0">
                <a:solidFill>
                  <a:schemeClr val="tx1"/>
                </a:solidFill>
              </a:rPr>
              <a:t> </a:t>
            </a:r>
            <a:r>
              <a:rPr lang="en-US" altLang="zh-CN" sz="2000" dirty="0" smtClean="0">
                <a:solidFill>
                  <a:schemeClr val="tx1"/>
                </a:solidFill>
              </a:rPr>
              <a:t>U-</a:t>
            </a:r>
            <a:r>
              <a:rPr lang="en-US" altLang="zh-CN" sz="2000" dirty="0" err="1" smtClean="0">
                <a:solidFill>
                  <a:schemeClr val="tx1"/>
                </a:solidFill>
              </a:rPr>
              <a:t>chupala</a:t>
            </a:r>
            <a:r>
              <a:rPr lang="zh-CN" altLang="en-US" sz="2000" dirty="0" smtClean="0">
                <a:solidFill>
                  <a:schemeClr val="tx1"/>
                </a:solidFill>
              </a:rPr>
              <a:t> </a:t>
            </a:r>
            <a:endParaRPr lang="en-US" sz="2000" dirty="0" smtClean="0">
              <a:solidFill>
                <a:schemeClr val="tx1"/>
              </a:solidFill>
            </a:endParaRPr>
          </a:p>
          <a:p>
            <a:r>
              <a:rPr lang="en-US" sz="2000" dirty="0" smtClean="0">
                <a:solidFill>
                  <a:schemeClr val="tx1"/>
                </a:solidFill>
              </a:rPr>
              <a:t>on behalf of the PRAGMA Students Group</a:t>
            </a:r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i="1" dirty="0" smtClean="0">
                <a:solidFill>
                  <a:schemeClr val="accent3">
                    <a:lumMod val="50000"/>
                  </a:schemeClr>
                </a:solidFill>
              </a:rPr>
              <a:t>The 28</a:t>
            </a:r>
            <a:r>
              <a:rPr lang="en-US" sz="2000" i="1" baseline="30000" dirty="0" smtClean="0">
                <a:solidFill>
                  <a:schemeClr val="accent3">
                    <a:lumMod val="50000"/>
                  </a:schemeClr>
                </a:solidFill>
              </a:rPr>
              <a:t>th</a:t>
            </a:r>
            <a:r>
              <a:rPr lang="en-US" sz="2000" i="1" dirty="0" smtClean="0">
                <a:solidFill>
                  <a:schemeClr val="accent3">
                    <a:lumMod val="50000"/>
                  </a:schemeClr>
                </a:solidFill>
              </a:rPr>
              <a:t> PRAGMA Students Workshop, Osaka, Japan, Apr. 8th, 2015</a:t>
            </a:r>
            <a:endParaRPr lang="en-US" sz="2000" i="1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4036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096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PRAGMA28 -</a:t>
            </a:r>
            <a:r>
              <a:rPr lang="en-US" altLang="ko-KR" sz="3200" dirty="0"/>
              <a:t> Students Workshop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490232" y="716631"/>
            <a:ext cx="3853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Apr. 8th,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2015,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Osaka,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Japan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1061621"/>
            <a:ext cx="83820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0</a:t>
            </a:r>
            <a:r>
              <a:rPr lang="en-US" altLang="zh-CN" sz="2400" dirty="0">
                <a:ea typeface="+mj-ea"/>
              </a:rPr>
              <a:t>9</a:t>
            </a:r>
            <a:r>
              <a:rPr lang="en-US" altLang="zh-CN" sz="2400" dirty="0" smtClean="0"/>
              <a:t>:</a:t>
            </a:r>
            <a:r>
              <a:rPr lang="en-US" altLang="zh-CN" sz="2400" dirty="0"/>
              <a:t>00am </a:t>
            </a:r>
            <a:r>
              <a:rPr lang="en-US" altLang="zh-CN" sz="2400" dirty="0" smtClean="0"/>
              <a:t>– 0</a:t>
            </a:r>
            <a:r>
              <a:rPr lang="en-US" altLang="zh-CN" sz="2400" dirty="0"/>
              <a:t>9</a:t>
            </a:r>
            <a:r>
              <a:rPr lang="en-US" altLang="zh-CN" sz="2400" dirty="0" smtClean="0"/>
              <a:t>:15am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Introduction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Welcome</a:t>
            </a:r>
          </a:p>
          <a:p>
            <a:endParaRPr lang="en-US" altLang="zh-CN" sz="2400" dirty="0" smtClean="0"/>
          </a:p>
          <a:p>
            <a:r>
              <a:rPr lang="en-US" altLang="zh-CN" sz="2400" dirty="0" smtClean="0"/>
              <a:t>09:</a:t>
            </a:r>
            <a:r>
              <a:rPr lang="en-US" altLang="zh-CN" sz="2400" dirty="0"/>
              <a:t>15am – </a:t>
            </a:r>
            <a:r>
              <a:rPr lang="en-US" altLang="zh-CN" sz="2400" dirty="0" smtClean="0"/>
              <a:t>10:15am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Invited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Talks</a:t>
            </a:r>
          </a:p>
          <a:p>
            <a:pPr marL="1200150" lvl="2" indent="-285750">
              <a:buFont typeface="Arial"/>
              <a:buChar char="•"/>
            </a:pPr>
            <a:r>
              <a:rPr lang="en-US" altLang="zh-CN" sz="2400" dirty="0" smtClean="0"/>
              <a:t>9:15am-9</a:t>
            </a:r>
            <a:r>
              <a:rPr lang="en-US" altLang="zh-CN" sz="2400" dirty="0" smtClean="0"/>
              <a:t>:</a:t>
            </a:r>
            <a:r>
              <a:rPr lang="en-US" altLang="zh-CN" sz="2400" dirty="0"/>
              <a:t>3</a:t>
            </a:r>
            <a:r>
              <a:rPr lang="en-US" altLang="zh-CN" sz="2400" dirty="0" smtClean="0"/>
              <a:t>5</a:t>
            </a:r>
            <a:r>
              <a:rPr lang="en-US" altLang="zh-CN" sz="2400" dirty="0" smtClean="0"/>
              <a:t>am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: </a:t>
            </a:r>
            <a:r>
              <a:rPr lang="en-US" altLang="zh-CN" sz="2400" dirty="0" err="1" smtClean="0"/>
              <a:t>Kohei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Ichikawa,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NAIST</a:t>
            </a:r>
            <a:r>
              <a:rPr lang="en-US" altLang="zh-CN" sz="2400" dirty="0"/>
              <a:t>	</a:t>
            </a:r>
            <a:endParaRPr lang="en-US" altLang="zh-CN" sz="2400" dirty="0" smtClean="0"/>
          </a:p>
          <a:p>
            <a:pPr marL="1200150" lvl="2" indent="-285750">
              <a:buFont typeface="Arial"/>
              <a:buChar char="•"/>
            </a:pPr>
            <a:r>
              <a:rPr lang="en-US" altLang="zh-CN" sz="2400" dirty="0" smtClean="0"/>
              <a:t>9</a:t>
            </a:r>
            <a:r>
              <a:rPr lang="en-US" altLang="zh-CN" sz="2400" dirty="0" smtClean="0"/>
              <a:t>:35am</a:t>
            </a:r>
            <a:r>
              <a:rPr lang="en-US" altLang="zh-CN" sz="2400" dirty="0" smtClean="0"/>
              <a:t>-9</a:t>
            </a:r>
            <a:r>
              <a:rPr lang="en-US" altLang="zh-CN" sz="2400" dirty="0" smtClean="0"/>
              <a:t>:55am </a:t>
            </a:r>
            <a:r>
              <a:rPr lang="en-US" altLang="zh-CN" sz="2400" dirty="0" smtClean="0"/>
              <a:t>: </a:t>
            </a:r>
            <a:r>
              <a:rPr lang="en-US" altLang="zh-CN" sz="2400" dirty="0" err="1" smtClean="0"/>
              <a:t>Nadya</a:t>
            </a:r>
            <a:r>
              <a:rPr lang="en-US" altLang="zh-CN" sz="2400" dirty="0" smtClean="0"/>
              <a:t> Williams, SDSC</a:t>
            </a:r>
          </a:p>
          <a:p>
            <a:pPr marL="1200150" lvl="2" indent="-285750">
              <a:buFont typeface="Arial"/>
              <a:buChar char="•"/>
            </a:pPr>
            <a:r>
              <a:rPr lang="en-US" altLang="zh-CN" sz="2400" dirty="0" smtClean="0"/>
              <a:t>9:55am</a:t>
            </a:r>
            <a:r>
              <a:rPr lang="en-US" altLang="zh-CN" sz="2400" dirty="0" smtClean="0"/>
              <a:t>-10:15am : Beth </a:t>
            </a:r>
            <a:r>
              <a:rPr lang="en-US" altLang="zh-CN" sz="2400" dirty="0" err="1" smtClean="0"/>
              <a:t>Plale</a:t>
            </a:r>
            <a:r>
              <a:rPr lang="en-US" altLang="zh-CN" sz="2400" dirty="0" smtClean="0"/>
              <a:t>, IUB</a:t>
            </a:r>
          </a:p>
          <a:p>
            <a:pPr lvl="2"/>
            <a:endParaRPr lang="en-US" altLang="zh-CN" sz="2400" dirty="0" smtClean="0"/>
          </a:p>
          <a:p>
            <a:r>
              <a:rPr lang="en-US" altLang="zh-CN" sz="2400" dirty="0" smtClean="0"/>
              <a:t>10:15am – 11:15am : Lightning Talks</a:t>
            </a:r>
          </a:p>
          <a:p>
            <a:endParaRPr lang="en-US" altLang="zh-CN" sz="2400" dirty="0" smtClean="0"/>
          </a:p>
          <a:p>
            <a:r>
              <a:rPr lang="en-US" altLang="zh-CN" sz="2400" dirty="0" smtClean="0"/>
              <a:t>11:15am – 11:20am : PRAGMA Student Committee Candidates’ Self-Introduction</a:t>
            </a:r>
          </a:p>
          <a:p>
            <a:endParaRPr lang="en-US" altLang="zh-CN" sz="2400" dirty="0"/>
          </a:p>
          <a:p>
            <a:r>
              <a:rPr lang="en-US" altLang="zh-CN" sz="2400" dirty="0" smtClean="0"/>
              <a:t>11:20</a:t>
            </a:r>
            <a:r>
              <a:rPr lang="en-US" altLang="zh-CN" sz="2400" dirty="0"/>
              <a:t>am – </a:t>
            </a:r>
            <a:r>
              <a:rPr lang="en-US" altLang="zh-CN" sz="2400" dirty="0" smtClean="0"/>
              <a:t>11:30am : Wrap-up session</a:t>
            </a:r>
          </a:p>
        </p:txBody>
      </p:sp>
    </p:spTree>
    <p:extLst>
      <p:ext uri="{BB962C8B-B14F-4D97-AF65-F5344CB8AC3E}">
        <p14:creationId xmlns:p14="http://schemas.microsoft.com/office/powerpoint/2010/main" val="1893981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28808"/>
              </p:ext>
            </p:extLst>
          </p:nvPr>
        </p:nvGraphicFramePr>
        <p:xfrm>
          <a:off x="914400" y="944881"/>
          <a:ext cx="7620000" cy="521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/>
                <a:gridCol w="1600200"/>
                <a:gridCol w="4267200"/>
              </a:tblGrid>
              <a:tr h="157942">
                <a:tc>
                  <a:txBody>
                    <a:bodyPr/>
                    <a:lstStyle/>
                    <a:p>
                      <a:r>
                        <a:rPr lang="en-US" sz="12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Presenter</a:t>
                      </a:r>
                      <a:endParaRPr 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u="none" strike="noStrike" dirty="0" smtClean="0">
                          <a:effectLst/>
                        </a:rPr>
                        <a:t>Institute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Title</a:t>
                      </a:r>
                      <a:endParaRPr lang="en-US" sz="1200" dirty="0"/>
                    </a:p>
                  </a:txBody>
                  <a:tcPr/>
                </a:tc>
              </a:tr>
              <a:tr h="15794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 smtClean="0">
                          <a:latin typeface="+mn-lt"/>
                        </a:rPr>
                        <a:t>Meilan</a:t>
                      </a:r>
                      <a:r>
                        <a:rPr lang="en-US" sz="1200" dirty="0" smtClean="0">
                          <a:latin typeface="+mn-lt"/>
                        </a:rPr>
                        <a:t> Jiang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>
                          <a:latin typeface="+mn-lt"/>
                        </a:rPr>
                        <a:t>Konkuk</a:t>
                      </a:r>
                      <a:r>
                        <a:rPr lang="en-US" sz="1200" dirty="0" smtClean="0">
                          <a:latin typeface="+mn-lt"/>
                        </a:rPr>
                        <a:t> University</a:t>
                      </a:r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sz="1200" dirty="0" smtClean="0">
                          <a:latin typeface="+mn-lt"/>
                        </a:rPr>
                        <a:t>Data Management system for The NAEMP in Korea </a:t>
                      </a:r>
                    </a:p>
                  </a:txBody>
                  <a:tcPr/>
                </a:tc>
              </a:tr>
              <a:tr h="157942">
                <a:tc>
                  <a:txBody>
                    <a:bodyPr/>
                    <a:lstStyle/>
                    <a:p>
                      <a:r>
                        <a:rPr lang="en-US" sz="1200" dirty="0" err="1" smtClean="0">
                          <a:latin typeface="+mn-lt"/>
                        </a:rPr>
                        <a:t>Kazuki</a:t>
                      </a:r>
                      <a:r>
                        <a:rPr lang="en-US" sz="1200" dirty="0" smtClean="0">
                          <a:latin typeface="+mn-lt"/>
                        </a:rPr>
                        <a:t> Hara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Nara Institute of Science and Technology</a:t>
                      </a:r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sz="1200" dirty="0" err="1" smtClean="0">
                          <a:latin typeface="+mn-lt"/>
                        </a:rPr>
                        <a:t>netspec</a:t>
                      </a:r>
                      <a:r>
                        <a:rPr lang="en-US" altLang="ja-JP" sz="1200" dirty="0" smtClean="0">
                          <a:latin typeface="+mn-lt"/>
                        </a:rPr>
                        <a:t>: Network Test Tool for Software-Defined Network</a:t>
                      </a:r>
                      <a:endParaRPr lang="ja-JP" altLang="en-US" sz="1200" dirty="0">
                        <a:latin typeface="+mn-lt"/>
                      </a:endParaRPr>
                    </a:p>
                  </a:txBody>
                  <a:tcPr/>
                </a:tc>
              </a:tr>
              <a:tr h="157942">
                <a:tc>
                  <a:txBody>
                    <a:bodyPr/>
                    <a:lstStyle/>
                    <a:p>
                      <a:r>
                        <a:rPr lang="en-US" sz="1200" dirty="0" err="1" smtClean="0">
                          <a:latin typeface="+mn-lt"/>
                        </a:rPr>
                        <a:t>Yinling</a:t>
                      </a:r>
                      <a:r>
                        <a:rPr lang="en-US" sz="1200" dirty="0" smtClean="0">
                          <a:latin typeface="+mn-lt"/>
                        </a:rPr>
                        <a:t> 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>
                          <a:latin typeface="+mn-lt"/>
                        </a:rPr>
                        <a:t>Konkuk</a:t>
                      </a:r>
                      <a:r>
                        <a:rPr lang="en-US" sz="1200" dirty="0" smtClean="0">
                          <a:latin typeface="+mn-lt"/>
                        </a:rPr>
                        <a:t> University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sz="1200" dirty="0" smtClean="0">
                          <a:latin typeface="+mn-lt"/>
                        </a:rPr>
                        <a:t>A Linked Data based Approach to A Carbohydrate </a:t>
                      </a:r>
                      <a:r>
                        <a:rPr lang="en-US" altLang="ja-JP" sz="1200" dirty="0" err="1" smtClean="0">
                          <a:latin typeface="+mn-lt"/>
                        </a:rPr>
                        <a:t>Complexation</a:t>
                      </a:r>
                      <a:r>
                        <a:rPr lang="en-US" altLang="ja-JP" sz="1200" dirty="0" smtClean="0">
                          <a:latin typeface="+mn-lt"/>
                        </a:rPr>
                        <a:t> Database</a:t>
                      </a:r>
                      <a:endParaRPr lang="ja-JP" altLang="en-US" sz="1200" dirty="0">
                        <a:latin typeface="+mn-lt"/>
                      </a:endParaRPr>
                    </a:p>
                  </a:txBody>
                  <a:tcPr/>
                </a:tc>
              </a:tr>
              <a:tr h="157942">
                <a:tc>
                  <a:txBody>
                    <a:bodyPr/>
                    <a:lstStyle/>
                    <a:p>
                      <a:r>
                        <a:rPr lang="en-US" sz="1200" dirty="0" err="1" smtClean="0">
                          <a:latin typeface="+mn-lt"/>
                        </a:rPr>
                        <a:t>Taweesil</a:t>
                      </a:r>
                      <a:r>
                        <a:rPr lang="en-US" sz="1200" dirty="0" smtClean="0">
                          <a:latin typeface="+mn-lt"/>
                        </a:rPr>
                        <a:t> </a:t>
                      </a:r>
                      <a:r>
                        <a:rPr lang="en-US" sz="1200" dirty="0" err="1" smtClean="0">
                          <a:latin typeface="+mn-lt"/>
                        </a:rPr>
                        <a:t>Wongratchatapokai</a:t>
                      </a:r>
                      <a:endParaRPr lang="en-US" sz="12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>
                          <a:latin typeface="+mn-lt"/>
                        </a:rPr>
                        <a:t>Thammasat</a:t>
                      </a:r>
                      <a:r>
                        <a:rPr lang="en-US" sz="1200" dirty="0" smtClean="0">
                          <a:latin typeface="+mn-lt"/>
                        </a:rPr>
                        <a:t> University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sz="1200" dirty="0" smtClean="0">
                          <a:latin typeface="+mn-lt"/>
                        </a:rPr>
                        <a:t>A simulation study of time-limited VM migration scheduling in WANs</a:t>
                      </a:r>
                      <a:endParaRPr lang="ja-JP" altLang="en-US" sz="1200" dirty="0">
                        <a:latin typeface="+mn-lt"/>
                      </a:endParaRPr>
                    </a:p>
                  </a:txBody>
                  <a:tcPr/>
                </a:tc>
              </a:tr>
              <a:tr h="157942">
                <a:tc>
                  <a:txBody>
                    <a:bodyPr/>
                    <a:lstStyle/>
                    <a:p>
                      <a:r>
                        <a:rPr lang="en-US" sz="1200" dirty="0" err="1" smtClean="0">
                          <a:latin typeface="+mn-lt"/>
                        </a:rPr>
                        <a:t>Keichi</a:t>
                      </a:r>
                      <a:r>
                        <a:rPr lang="en-US" sz="1200" dirty="0" smtClean="0">
                          <a:latin typeface="+mn-lt"/>
                        </a:rPr>
                        <a:t> Takahashi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Osaka University</a:t>
                      </a:r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sz="1200" dirty="0" smtClean="0">
                          <a:latin typeface="+mn-lt"/>
                        </a:rPr>
                        <a:t>Control Sequence Generator for Generic SDN-enabled MPI Framework </a:t>
                      </a:r>
                      <a:endParaRPr lang="ja-JP" altLang="en-US" sz="1200" dirty="0">
                        <a:latin typeface="+mn-lt"/>
                      </a:endParaRPr>
                    </a:p>
                  </a:txBody>
                  <a:tcPr/>
                </a:tc>
              </a:tr>
              <a:tr h="157942">
                <a:tc>
                  <a:txBody>
                    <a:bodyPr/>
                    <a:lstStyle/>
                    <a:p>
                      <a:r>
                        <a:rPr lang="en-US" sz="1200" dirty="0" err="1" smtClean="0">
                          <a:latin typeface="+mn-lt"/>
                        </a:rPr>
                        <a:t>Quan</a:t>
                      </a:r>
                      <a:r>
                        <a:rPr lang="en-US" sz="1200" dirty="0" smtClean="0">
                          <a:latin typeface="+mn-lt"/>
                        </a:rPr>
                        <a:t> Zhou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Indiana University Bloomington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Arial" charset="0"/>
                          <a:ea typeface="ＭＳ Ｐゴシック" charset="0"/>
                        </a:rPr>
                        <a:t>Linking Scientific Data using Pingback and </a:t>
                      </a:r>
                      <a:r>
                        <a:rPr lang="en-US" sz="1200" dirty="0" err="1" smtClean="0">
                          <a:latin typeface="Arial" charset="0"/>
                          <a:ea typeface="ＭＳ Ｐゴシック" charset="0"/>
                        </a:rPr>
                        <a:t>Komadu</a:t>
                      </a:r>
                      <a:endParaRPr lang="ja-JP" altLang="en-US" sz="1200" dirty="0">
                        <a:latin typeface="+mn-lt"/>
                      </a:endParaRPr>
                    </a:p>
                  </a:txBody>
                  <a:tcPr/>
                </a:tc>
              </a:tr>
              <a:tr h="157942">
                <a:tc>
                  <a:txBody>
                    <a:bodyPr/>
                    <a:lstStyle/>
                    <a:p>
                      <a:r>
                        <a:rPr lang="en-US" sz="1200" dirty="0" err="1" smtClean="0">
                          <a:latin typeface="+mn-lt"/>
                        </a:rPr>
                        <a:t>Che</a:t>
                      </a:r>
                      <a:r>
                        <a:rPr lang="en-US" sz="1200" dirty="0" smtClean="0">
                          <a:latin typeface="+mn-lt"/>
                        </a:rPr>
                        <a:t> Huang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Nara Institute of Science and Technology</a:t>
                      </a:r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sz="1200" dirty="0" smtClean="0">
                          <a:latin typeface="+mn-lt"/>
                        </a:rPr>
                        <a:t>A Multipath Controller for Accelerating </a:t>
                      </a:r>
                      <a:r>
                        <a:rPr lang="en-US" altLang="ja-JP" sz="1200" dirty="0" err="1" smtClean="0">
                          <a:latin typeface="+mn-lt"/>
                        </a:rPr>
                        <a:t>GridFTP</a:t>
                      </a:r>
                      <a:r>
                        <a:rPr lang="en-US" altLang="ja-JP" sz="1200" dirty="0" smtClean="0">
                          <a:latin typeface="+mn-lt"/>
                        </a:rPr>
                        <a:t> Transfer over SDN Japan</a:t>
                      </a:r>
                      <a:endParaRPr lang="ja-JP" altLang="en-US" sz="1200" dirty="0">
                        <a:latin typeface="+mn-lt"/>
                      </a:endParaRPr>
                    </a:p>
                  </a:txBody>
                  <a:tcPr/>
                </a:tc>
              </a:tr>
              <a:tr h="157942">
                <a:tc>
                  <a:txBody>
                    <a:bodyPr/>
                    <a:lstStyle/>
                    <a:p>
                      <a:r>
                        <a:rPr lang="en-US" altLang="ja-JP" sz="1200" dirty="0" err="1" smtClean="0">
                          <a:latin typeface="+mn-lt"/>
                        </a:rPr>
                        <a:t>Vasuwat</a:t>
                      </a:r>
                      <a:r>
                        <a:rPr lang="en-US" altLang="ja-JP" sz="1200" dirty="0" smtClean="0">
                          <a:latin typeface="+mn-lt"/>
                        </a:rPr>
                        <a:t> Tan-</a:t>
                      </a:r>
                      <a:r>
                        <a:rPr lang="en-US" altLang="ja-JP" sz="1200" dirty="0" err="1" smtClean="0">
                          <a:latin typeface="+mn-lt"/>
                        </a:rPr>
                        <a:t>anannuwat</a:t>
                      </a:r>
                      <a:endParaRPr lang="en-US" altLang="ja-JP" sz="12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 smtClean="0">
                          <a:latin typeface="+mn-lt"/>
                        </a:rPr>
                        <a:t>Thammasat</a:t>
                      </a:r>
                      <a:r>
                        <a:rPr lang="en-US" sz="1200" dirty="0" smtClean="0">
                          <a:latin typeface="+mn-lt"/>
                        </a:rPr>
                        <a:t> University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sz="1200" dirty="0" smtClean="0">
                          <a:latin typeface="+mn-lt"/>
                        </a:rPr>
                        <a:t>The prototype of Fine-Grained Bandwidth-Allocating Middleware in Software-Defined Networks</a:t>
                      </a:r>
                      <a:endParaRPr lang="ja-JP" altLang="en-US" sz="1200" dirty="0">
                        <a:latin typeface="+mn-lt"/>
                      </a:endParaRPr>
                    </a:p>
                  </a:txBody>
                  <a:tcPr/>
                </a:tc>
              </a:tr>
              <a:tr h="157942">
                <a:tc>
                  <a:txBody>
                    <a:bodyPr/>
                    <a:lstStyle/>
                    <a:p>
                      <a:r>
                        <a:rPr lang="en-US" altLang="ja-JP" sz="1200" dirty="0" err="1" smtClean="0">
                          <a:latin typeface="+mn-lt"/>
                        </a:rPr>
                        <a:t>Kar</a:t>
                      </a:r>
                      <a:r>
                        <a:rPr lang="en-US" altLang="ja-JP" sz="1200" dirty="0" smtClean="0">
                          <a:latin typeface="+mn-lt"/>
                        </a:rPr>
                        <a:t> Long Chan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Nara Institute of Science and Technology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ja-JP" sz="1200" dirty="0" smtClean="0">
                          <a:latin typeface="+mn-lt"/>
                        </a:rPr>
                        <a:t>A Hybrid game contents streaming method to improve graphic quality delivered by cloud gaming</a:t>
                      </a:r>
                      <a:endParaRPr lang="ja-JP" altLang="en-US" sz="1200" dirty="0">
                        <a:latin typeface="+mn-lt"/>
                      </a:endParaRPr>
                    </a:p>
                  </a:txBody>
                  <a:tcPr/>
                </a:tc>
              </a:tr>
              <a:tr h="157942">
                <a:tc>
                  <a:txBody>
                    <a:bodyPr/>
                    <a:lstStyle/>
                    <a:p>
                      <a:r>
                        <a:rPr lang="en-US" altLang="ja-JP" sz="1200" dirty="0" smtClean="0">
                          <a:latin typeface="+mn-lt"/>
                        </a:rPr>
                        <a:t>Hiroki </a:t>
                      </a:r>
                      <a:r>
                        <a:rPr lang="en-US" altLang="ja-JP" sz="1200" dirty="0" err="1" smtClean="0">
                          <a:latin typeface="+mn-lt"/>
                        </a:rPr>
                        <a:t>Ohtsuji</a:t>
                      </a:r>
                      <a:endParaRPr lang="en-US" altLang="ja-JP" sz="1200" dirty="0" smtClean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University of Tsukuba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>
                          <a:latin typeface="+mn-lt"/>
                        </a:rPr>
                        <a:t>Pipelined Data Processing Architecture for Network Storage Systems</a:t>
                      </a:r>
                      <a:endParaRPr lang="en-US" sz="1200" dirty="0">
                        <a:latin typeface="+mn-lt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8229600" cy="304800"/>
          </a:xfrm>
        </p:spPr>
        <p:txBody>
          <a:bodyPr>
            <a:noAutofit/>
          </a:bodyPr>
          <a:lstStyle/>
          <a:p>
            <a:r>
              <a:rPr lang="en-US" sz="3200" dirty="0" smtClean="0"/>
              <a:t>Lightening Talks List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71646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Lightning Talk Voting</a:t>
            </a:r>
            <a:endParaRPr kumimoji="1" lang="ja-JP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686800" cy="4525963"/>
          </a:xfrm>
        </p:spPr>
        <p:txBody>
          <a:bodyPr/>
          <a:lstStyle/>
          <a:p>
            <a:r>
              <a:rPr kumimoji="1" lang="en-US" altLang="ja-JP" dirty="0" smtClean="0"/>
              <a:t>There will be 3 awards</a:t>
            </a:r>
          </a:p>
          <a:p>
            <a:pPr lvl="1"/>
            <a:r>
              <a:rPr kumimoji="1" lang="en-US" altLang="ja-JP" dirty="0" smtClean="0"/>
              <a:t>Best presentation</a:t>
            </a:r>
          </a:p>
          <a:p>
            <a:pPr lvl="1"/>
            <a:r>
              <a:rPr kumimoji="1" lang="en-US" altLang="ja-JP" dirty="0" smtClean="0"/>
              <a:t>Best technique</a:t>
            </a:r>
          </a:p>
          <a:p>
            <a:pPr lvl="1"/>
            <a:r>
              <a:rPr kumimoji="1" lang="en-US" altLang="ja-JP" dirty="0" smtClean="0"/>
              <a:t>Best idea</a:t>
            </a:r>
          </a:p>
          <a:p>
            <a:r>
              <a:rPr kumimoji="1" lang="en-US" altLang="ja-JP" dirty="0" smtClean="0"/>
              <a:t>Please participate by voting for your favorite talk in each category</a:t>
            </a:r>
          </a:p>
          <a:p>
            <a:r>
              <a:rPr kumimoji="1" lang="en-US" altLang="ja-JP" dirty="0"/>
              <a:t>Voting URL: http://</a:t>
            </a:r>
            <a:r>
              <a:rPr kumimoji="1" lang="en-US" altLang="ja-JP" dirty="0" err="1"/>
              <a:t>twtsurvey.com</a:t>
            </a:r>
            <a:r>
              <a:rPr kumimoji="1" lang="en-US" altLang="ja-JP" dirty="0"/>
              <a:t>/d5rb7uv6f9q8zj3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3454610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Join Us!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3857625" cy="4525963"/>
          </a:xfrm>
        </p:spPr>
        <p:txBody>
          <a:bodyPr/>
          <a:lstStyle/>
          <a:p>
            <a:r>
              <a:rPr lang="en-US" dirty="0" smtClean="0"/>
              <a:t>To subscribe, email to </a:t>
            </a:r>
          </a:p>
          <a:p>
            <a:pPr lvl="1"/>
            <a:r>
              <a:rPr lang="en-US" sz="2100" dirty="0" smtClean="0">
                <a:hlinkClick r:id="rId2"/>
              </a:rPr>
              <a:t>pragma-student-list+subscribe@googlegroups.com</a:t>
            </a:r>
            <a:r>
              <a:rPr lang="en-US" sz="2100" dirty="0" smtClean="0"/>
              <a:t> 	(discussion)</a:t>
            </a:r>
            <a:endParaRPr lang="en-US" sz="2100" dirty="0">
              <a:hlinkClick r:id="rId3"/>
            </a:endParaRPr>
          </a:p>
          <a:p>
            <a:pPr lvl="1"/>
            <a:r>
              <a:rPr lang="en-US" sz="2100" dirty="0" smtClean="0">
                <a:hlinkClick r:id="rId3"/>
              </a:rPr>
              <a:t>pragma-students-announcements+subscribe@googlegroups.com</a:t>
            </a:r>
            <a:r>
              <a:rPr lang="en-US" sz="2100" dirty="0" smtClean="0"/>
              <a:t>  (public announcements)</a:t>
            </a:r>
            <a:endParaRPr lang="en-US" sz="21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4824" y="0"/>
            <a:ext cx="482917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935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PRAGMA Students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763000" cy="4525963"/>
          </a:xfrm>
        </p:spPr>
        <p:txBody>
          <a:bodyPr>
            <a:normAutofit/>
          </a:bodyPr>
          <a:lstStyle/>
          <a:p>
            <a:r>
              <a:rPr lang="en-US" b="1" dirty="0" smtClean="0"/>
              <a:t>Background</a:t>
            </a:r>
          </a:p>
          <a:p>
            <a:pPr lvl="1"/>
            <a:r>
              <a:rPr lang="en-US" dirty="0"/>
              <a:t>PRAGMA22 launched a discussion of how to engage graduate students more actively in PRAGMA.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PRAGMA student group was formed in 2012 to shape and grow the </a:t>
            </a:r>
            <a:r>
              <a:rPr lang="en-US" b="1" dirty="0"/>
              <a:t>opportunities for students </a:t>
            </a:r>
            <a:r>
              <a:rPr lang="en-US" dirty="0"/>
              <a:t>that are inherent in PRAGMA’s long-lived trusted social network, and strong breadth of technical expertise.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932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 to PRAGMA Students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b="1" dirty="0" smtClean="0"/>
              <a:t>Goal</a:t>
            </a:r>
            <a:r>
              <a:rPr lang="en-US" altLang="ko-KR" dirty="0" smtClean="0"/>
              <a:t> </a:t>
            </a:r>
          </a:p>
          <a:p>
            <a:pPr lvl="1"/>
            <a:r>
              <a:rPr lang="en-US" altLang="ko-KR" dirty="0" smtClean="0"/>
              <a:t>Develop technically </a:t>
            </a:r>
            <a:r>
              <a:rPr lang="en-US" altLang="ko-KR" dirty="0"/>
              <a:t>knowledgeable, culturally inclusive, and interdisciplinary scientists capable of leading global research. </a:t>
            </a:r>
            <a:endParaRPr lang="en-US" altLang="ko-KR" dirty="0" smtClean="0"/>
          </a:p>
          <a:p>
            <a:r>
              <a:rPr lang="en-US" altLang="ko-KR" b="1" dirty="0" smtClean="0"/>
              <a:t>Opportunities </a:t>
            </a:r>
          </a:p>
          <a:p>
            <a:pPr lvl="1"/>
            <a:r>
              <a:rPr lang="en-US" altLang="ko-KR" dirty="0" smtClean="0"/>
              <a:t>Provided</a:t>
            </a:r>
            <a:r>
              <a:rPr lang="en-US" altLang="ko-KR" b="1" dirty="0" smtClean="0"/>
              <a:t> Education</a:t>
            </a:r>
            <a:r>
              <a:rPr lang="en-US" altLang="ko-KR" dirty="0" smtClean="0"/>
              <a:t> </a:t>
            </a:r>
            <a:r>
              <a:rPr lang="en-US" altLang="ko-KR" dirty="0"/>
              <a:t>and </a:t>
            </a:r>
            <a:r>
              <a:rPr lang="en-US" altLang="ko-KR" b="1" dirty="0" smtClean="0"/>
              <a:t>mentoring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Generate its </a:t>
            </a:r>
            <a:r>
              <a:rPr lang="en-US" altLang="ko-KR" dirty="0"/>
              <a:t>own </a:t>
            </a:r>
            <a:r>
              <a:rPr lang="en-US" altLang="ko-KR" b="1" dirty="0" smtClean="0"/>
              <a:t>network </a:t>
            </a:r>
            <a:r>
              <a:rPr lang="en-US" altLang="ko-KR" dirty="0" smtClean="0"/>
              <a:t>and</a:t>
            </a:r>
            <a:r>
              <a:rPr lang="en-US" altLang="ko-KR" b="1" dirty="0" smtClean="0"/>
              <a:t> </a:t>
            </a:r>
            <a:r>
              <a:rPr lang="en-US" altLang="ko-KR" dirty="0" smtClean="0"/>
              <a:t>be </a:t>
            </a:r>
            <a:r>
              <a:rPr lang="en-US" altLang="ko-KR" dirty="0"/>
              <a:t>a vehicle for </a:t>
            </a:r>
            <a:r>
              <a:rPr lang="en-US" altLang="ko-KR" b="1" dirty="0"/>
              <a:t>leadership</a:t>
            </a:r>
            <a:r>
              <a:rPr lang="en-US" altLang="ko-KR" dirty="0"/>
              <a:t> </a:t>
            </a:r>
            <a:r>
              <a:rPr lang="en-US" altLang="ko-KR" dirty="0" smtClean="0"/>
              <a:t>opportunity</a:t>
            </a:r>
          </a:p>
          <a:p>
            <a:pPr lvl="1"/>
            <a:r>
              <a:rPr lang="en-US" altLang="ko-KR" dirty="0" smtClean="0"/>
              <a:t>Infuse </a:t>
            </a:r>
            <a:r>
              <a:rPr lang="en-US" altLang="ko-KR" b="1" dirty="0" smtClean="0"/>
              <a:t>new ideas </a:t>
            </a:r>
            <a:r>
              <a:rPr lang="en-US" altLang="ko-KR" dirty="0" smtClean="0"/>
              <a:t>to PRAGMA and discuss with </a:t>
            </a:r>
            <a:r>
              <a:rPr lang="en-US" altLang="ko-KR" dirty="0" err="1" smtClean="0"/>
              <a:t>experies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5775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PRAGMA </a:t>
            </a:r>
            <a:r>
              <a:rPr lang="en-US" altLang="ko-KR" dirty="0" smtClean="0"/>
              <a:t>Students Activities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257800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 b="1" dirty="0" smtClean="0"/>
              <a:t>Student Workshop</a:t>
            </a:r>
          </a:p>
          <a:p>
            <a:pPr lvl="1"/>
            <a:r>
              <a:rPr lang="en-US" altLang="ko-KR" dirty="0" smtClean="0"/>
              <a:t>Invited talks</a:t>
            </a:r>
          </a:p>
          <a:p>
            <a:pPr lvl="1"/>
            <a:r>
              <a:rPr lang="en-US" altLang="ko-KR" dirty="0"/>
              <a:t>L</a:t>
            </a:r>
            <a:r>
              <a:rPr lang="en-US" altLang="ko-KR" dirty="0" smtClean="0"/>
              <a:t>ightning talks </a:t>
            </a:r>
          </a:p>
          <a:p>
            <a:pPr marL="457200" lvl="1" indent="0">
              <a:buNone/>
            </a:pPr>
            <a:r>
              <a:rPr lang="en-US" altLang="ko-KR" b="1" dirty="0" smtClean="0">
                <a:solidFill>
                  <a:srgbClr val="0070C0"/>
                </a:solidFill>
              </a:rPr>
              <a:t>Practice your presentation skills, Connect with mentors</a:t>
            </a:r>
          </a:p>
          <a:p>
            <a:r>
              <a:rPr lang="en-US" altLang="ko-KR" b="1" dirty="0" smtClean="0"/>
              <a:t>Poster Session</a:t>
            </a:r>
          </a:p>
          <a:p>
            <a:pPr lvl="1"/>
            <a:r>
              <a:rPr lang="en-US" altLang="ko-KR" dirty="0" smtClean="0"/>
              <a:t>Call for poster</a:t>
            </a:r>
          </a:p>
          <a:p>
            <a:pPr lvl="1"/>
            <a:r>
              <a:rPr lang="en-US" altLang="ko-KR" dirty="0" smtClean="0"/>
              <a:t>Review posters with Senior Scientist</a:t>
            </a:r>
          </a:p>
          <a:p>
            <a:pPr lvl="1"/>
            <a:r>
              <a:rPr lang="en-US" altLang="ko-KR" dirty="0" smtClean="0"/>
              <a:t>Organize Poster Session</a:t>
            </a:r>
          </a:p>
          <a:p>
            <a:r>
              <a:rPr lang="en-US" altLang="ko-KR" b="1" dirty="0" smtClean="0"/>
              <a:t>Student Session in main workshop</a:t>
            </a:r>
          </a:p>
          <a:p>
            <a:pPr lvl="1"/>
            <a:r>
              <a:rPr lang="en-US" altLang="ko-KR" dirty="0" smtClean="0"/>
              <a:t>Present outstanding student work</a:t>
            </a:r>
          </a:p>
          <a:p>
            <a:pPr marL="457200" lvl="1" indent="0"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Show your idea to the group, Connect with </a:t>
            </a:r>
            <a:r>
              <a:rPr lang="en-US" altLang="ko-KR" b="1" dirty="0" smtClean="0">
                <a:solidFill>
                  <a:srgbClr val="0070C0"/>
                </a:solidFill>
              </a:rPr>
              <a:t>peers</a:t>
            </a:r>
            <a:endParaRPr lang="en-US" altLang="ko-KR" dirty="0" smtClean="0"/>
          </a:p>
          <a:p>
            <a:r>
              <a:rPr lang="en-US" altLang="ko-KR" b="1" dirty="0" smtClean="0"/>
              <a:t>Distributed Seminar</a:t>
            </a:r>
          </a:p>
          <a:p>
            <a:pPr lvl="1"/>
            <a:r>
              <a:rPr lang="en-US" altLang="ko-KR" dirty="0" smtClean="0"/>
              <a:t>Contact lecturer</a:t>
            </a:r>
          </a:p>
          <a:p>
            <a:pPr lvl="1"/>
            <a:r>
              <a:rPr lang="en-US" altLang="ko-KR" dirty="0" smtClean="0"/>
              <a:t>Organize online seminar</a:t>
            </a:r>
          </a:p>
          <a:p>
            <a:pPr marL="457200" lvl="1" indent="0">
              <a:buNone/>
            </a:pPr>
            <a:r>
              <a:rPr lang="en-US" altLang="ko-KR" b="1" dirty="0" smtClean="0">
                <a:solidFill>
                  <a:srgbClr val="0070C0"/>
                </a:solidFill>
              </a:rPr>
              <a:t>Learn from expertise, Became an expert</a:t>
            </a:r>
            <a:endParaRPr lang="ko-KR" alt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230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/>
          <p:cNvGrpSpPr/>
          <p:nvPr/>
        </p:nvGrpSpPr>
        <p:grpSpPr>
          <a:xfrm>
            <a:off x="2731005" y="4715517"/>
            <a:ext cx="4162170" cy="1980391"/>
            <a:chOff x="638430" y="4139003"/>
            <a:chExt cx="4162170" cy="1980391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89"/>
            <a:stretch/>
          </p:blipFill>
          <p:spPr>
            <a:xfrm>
              <a:off x="638430" y="4139003"/>
              <a:ext cx="4160021" cy="1980391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2106529" y="4166158"/>
              <a:ext cx="26940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The </a:t>
              </a:r>
              <a:r>
                <a:rPr lang="en-US" altLang="zh-CN" dirty="0" smtClean="0"/>
                <a:t>4</a:t>
              </a:r>
              <a:r>
                <a:rPr lang="en-US" altLang="zh-CN" baseline="30000" dirty="0" smtClean="0"/>
                <a:t>th</a:t>
              </a:r>
              <a:r>
                <a:rPr lang="en-US" dirty="0" smtClean="0"/>
                <a:t> </a:t>
              </a:r>
              <a:r>
                <a:rPr lang="en-US" dirty="0"/>
                <a:t>student </a:t>
              </a:r>
              <a:r>
                <a:rPr lang="en-US" dirty="0" smtClean="0"/>
                <a:t>workshop</a:t>
              </a:r>
              <a:r>
                <a:rPr lang="en-US" altLang="zh-CN" dirty="0" smtClean="0"/>
                <a:t>,</a:t>
              </a:r>
              <a:r>
                <a:rPr lang="zh-CN" altLang="en-US" dirty="0" smtClean="0"/>
                <a:t> </a:t>
              </a:r>
              <a:endParaRPr lang="en-US" altLang="zh-CN" dirty="0" smtClean="0"/>
            </a:p>
            <a:p>
              <a:r>
                <a:rPr lang="en-US" altLang="zh-CN" dirty="0" smtClean="0"/>
                <a:t>Tainan,</a:t>
              </a:r>
              <a:r>
                <a:rPr lang="zh-CN" altLang="en-US" dirty="0" smtClean="0"/>
                <a:t> </a:t>
              </a:r>
              <a:r>
                <a:rPr lang="en-US" altLang="zh-CN" dirty="0" smtClean="0"/>
                <a:t>Taiwan</a:t>
              </a:r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/>
          <a:lstStyle/>
          <a:p>
            <a:r>
              <a:rPr lang="en-US" dirty="0" smtClean="0"/>
              <a:t>Student Talks</a:t>
            </a:r>
            <a:endParaRPr lang="en-US" dirty="0"/>
          </a:p>
        </p:txBody>
      </p:sp>
      <p:grpSp>
        <p:nvGrpSpPr>
          <p:cNvPr id="15" name="그룹 14"/>
          <p:cNvGrpSpPr/>
          <p:nvPr/>
        </p:nvGrpSpPr>
        <p:grpSpPr>
          <a:xfrm>
            <a:off x="1009272" y="814542"/>
            <a:ext cx="3258693" cy="2172462"/>
            <a:chOff x="243625" y="1408938"/>
            <a:chExt cx="3258693" cy="2172462"/>
          </a:xfrm>
        </p:grpSpPr>
        <p:pic>
          <p:nvPicPr>
            <p:cNvPr id="4" name="Picture 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625" y="1408938"/>
              <a:ext cx="3258693" cy="21724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243625" y="1415034"/>
              <a:ext cx="26731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The 1</a:t>
              </a:r>
              <a:r>
                <a:rPr lang="en-US" baseline="30000" dirty="0" smtClean="0"/>
                <a:t>st</a:t>
              </a:r>
              <a:r>
                <a:rPr lang="en-US" dirty="0" smtClean="0"/>
                <a:t> </a:t>
              </a:r>
              <a:r>
                <a:rPr lang="en-US" dirty="0"/>
                <a:t>student </a:t>
              </a:r>
              <a:r>
                <a:rPr lang="en-US" dirty="0" smtClean="0"/>
                <a:t>workshop, </a:t>
              </a:r>
            </a:p>
            <a:p>
              <a:r>
                <a:rPr lang="en-US" dirty="0" smtClean="0"/>
                <a:t>Seoul</a:t>
              </a:r>
              <a:r>
                <a:rPr lang="en-US" dirty="0"/>
                <a:t>, </a:t>
              </a:r>
              <a:r>
                <a:rPr lang="en-US" dirty="0" smtClean="0"/>
                <a:t>Korea</a:t>
              </a:r>
              <a:endParaRPr lang="en-US" dirty="0"/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4812090" y="763693"/>
            <a:ext cx="3486912" cy="1962912"/>
            <a:chOff x="4644904" y="1535779"/>
            <a:chExt cx="3486912" cy="1962912"/>
          </a:xfrm>
        </p:grpSpPr>
        <p:pic>
          <p:nvPicPr>
            <p:cNvPr id="5" name="Picture 4" descr="C:\Users\yuanluo\Pictures\My photo\2013\PRAGMA24\P1010728.JP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44904" y="1535779"/>
              <a:ext cx="3486912" cy="19629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4666488" y="1563469"/>
              <a:ext cx="32583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95000"/>
                    </a:schemeClr>
                  </a:solidFill>
                </a:rPr>
                <a:t>The </a:t>
              </a:r>
              <a:r>
                <a:rPr lang="zh-CN" altLang="zh-CN" dirty="0" smtClean="0">
                  <a:solidFill>
                    <a:schemeClr val="bg1">
                      <a:lumMod val="95000"/>
                    </a:schemeClr>
                  </a:solidFill>
                </a:rPr>
                <a:t>2</a:t>
              </a:r>
              <a:r>
                <a:rPr lang="en-US" altLang="zh-CN" baseline="30000" dirty="0" err="1" smtClean="0">
                  <a:solidFill>
                    <a:schemeClr val="bg1">
                      <a:lumMod val="95000"/>
                    </a:schemeClr>
                  </a:solidFill>
                </a:rPr>
                <a:t>nd</a:t>
              </a:r>
              <a:r>
                <a:rPr lang="en-US" dirty="0" smtClean="0">
                  <a:solidFill>
                    <a:schemeClr val="bg1">
                      <a:lumMod val="95000"/>
                    </a:schemeClr>
                  </a:solidFill>
                </a:rPr>
                <a:t> student workshop, </a:t>
              </a:r>
            </a:p>
            <a:p>
              <a:r>
                <a:rPr lang="en-US" dirty="0" smtClean="0">
                  <a:solidFill>
                    <a:schemeClr val="bg1">
                      <a:lumMod val="95000"/>
                    </a:schemeClr>
                  </a:solidFill>
                </a:rPr>
                <a:t>Bangkok, Thailand</a:t>
              </a:r>
              <a:endParaRPr 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1992690" y="2794085"/>
            <a:ext cx="5638800" cy="1905874"/>
            <a:chOff x="2553027" y="3160057"/>
            <a:chExt cx="5638800" cy="1905874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6" r="4529" b="21887"/>
            <a:stretch/>
          </p:blipFill>
          <p:spPr>
            <a:xfrm>
              <a:off x="2553027" y="3160057"/>
              <a:ext cx="5638800" cy="1841603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5486400" y="4419600"/>
              <a:ext cx="269355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95000"/>
                    </a:schemeClr>
                  </a:solidFill>
                </a:rPr>
                <a:t>The </a:t>
              </a:r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3</a:t>
              </a:r>
              <a:r>
                <a:rPr lang="en-US" altLang="zh-CN" baseline="30000" dirty="0" smtClean="0">
                  <a:solidFill>
                    <a:schemeClr val="bg1">
                      <a:lumMod val="95000"/>
                    </a:schemeClr>
                  </a:solidFill>
                </a:rPr>
                <a:t>rd</a:t>
              </a:r>
              <a:r>
                <a:rPr lang="en-US" dirty="0" smtClean="0">
                  <a:solidFill>
                    <a:schemeClr val="bg1">
                      <a:lumMod val="95000"/>
                    </a:schemeClr>
                  </a:solidFill>
                </a:rPr>
                <a:t> </a:t>
              </a:r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student </a:t>
              </a:r>
              <a:r>
                <a:rPr lang="en-US" dirty="0" smtClean="0">
                  <a:solidFill>
                    <a:schemeClr val="bg1">
                      <a:lumMod val="95000"/>
                    </a:schemeClr>
                  </a:solidFill>
                </a:rPr>
                <a:t>workshop</a:t>
              </a:r>
              <a:r>
                <a:rPr lang="en-US" altLang="zh-CN" dirty="0" smtClean="0">
                  <a:solidFill>
                    <a:schemeClr val="bg1">
                      <a:lumMod val="95000"/>
                    </a:schemeClr>
                  </a:solidFill>
                </a:rPr>
                <a:t>,</a:t>
              </a:r>
              <a:r>
                <a:rPr lang="zh-CN" altLang="en-US" dirty="0" smtClean="0">
                  <a:solidFill>
                    <a:schemeClr val="bg1">
                      <a:lumMod val="95000"/>
                    </a:schemeClr>
                  </a:solidFill>
                </a:rPr>
                <a:t> </a:t>
              </a:r>
              <a:endParaRPr lang="en-US" altLang="zh-CN" dirty="0" smtClean="0">
                <a:solidFill>
                  <a:schemeClr val="bg1">
                    <a:lumMod val="95000"/>
                  </a:schemeClr>
                </a:solidFill>
              </a:endParaRPr>
            </a:p>
            <a:p>
              <a:r>
                <a:rPr lang="en-US" altLang="zh-CN" dirty="0" smtClean="0">
                  <a:solidFill>
                    <a:schemeClr val="bg1">
                      <a:lumMod val="95000"/>
                    </a:schemeClr>
                  </a:solidFill>
                </a:rPr>
                <a:t>Beijing,</a:t>
              </a:r>
              <a:r>
                <a:rPr lang="zh-CN" altLang="en-US" dirty="0" smtClean="0">
                  <a:solidFill>
                    <a:schemeClr val="bg1">
                      <a:lumMod val="95000"/>
                    </a:schemeClr>
                  </a:solidFill>
                </a:rPr>
                <a:t> </a:t>
              </a:r>
              <a:r>
                <a:rPr lang="en-US" altLang="zh-CN" dirty="0" smtClean="0">
                  <a:solidFill>
                    <a:schemeClr val="bg1">
                      <a:lumMod val="95000"/>
                    </a:schemeClr>
                  </a:solidFill>
                </a:rPr>
                <a:t>China</a:t>
              </a:r>
              <a:endParaRPr 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6385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42456" y="3768541"/>
            <a:ext cx="3171825" cy="19629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3276"/>
            <a:ext cx="8229600" cy="762000"/>
          </a:xfrm>
        </p:spPr>
        <p:txBody>
          <a:bodyPr/>
          <a:lstStyle/>
          <a:p>
            <a:r>
              <a:rPr lang="en-US" dirty="0" smtClean="0"/>
              <a:t>Group discussions with mentors</a:t>
            </a:r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1" y="907406"/>
            <a:ext cx="2971800" cy="1972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 descr="C:\Users\yuanluo\Pictures\My photo\2013\PRAGMA24\P1010692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24" r="1878"/>
          <a:stretch/>
        </p:blipFill>
        <p:spPr bwMode="auto">
          <a:xfrm>
            <a:off x="190501" y="3772085"/>
            <a:ext cx="3124200" cy="1962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7451" y="2870114"/>
            <a:ext cx="2725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Pre-workshop conversation  Melbourne, Australia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93533" y="5817745"/>
            <a:ext cx="2684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2</a:t>
            </a:r>
            <a:r>
              <a:rPr lang="en-US" baseline="30000" dirty="0" smtClean="0"/>
              <a:t>nd</a:t>
            </a:r>
            <a:r>
              <a:rPr lang="en-US" dirty="0" smtClean="0"/>
              <a:t> student workshop, Bangkok, Thailand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4025676"/>
            <a:ext cx="3124200" cy="164493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315817" y="5680860"/>
            <a:ext cx="26940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altLang="zh-CN" dirty="0" smtClean="0"/>
              <a:t>4</a:t>
            </a:r>
            <a:r>
              <a:rPr lang="en-US" altLang="zh-CN" baseline="30000" dirty="0" smtClean="0"/>
              <a:t>th</a:t>
            </a:r>
            <a:r>
              <a:rPr lang="en-US" dirty="0" smtClean="0"/>
              <a:t> </a:t>
            </a:r>
            <a:r>
              <a:rPr lang="en-US" dirty="0"/>
              <a:t>student </a:t>
            </a:r>
            <a:r>
              <a:rPr lang="en-US" dirty="0" smtClean="0"/>
              <a:t>workshop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en-US" altLang="zh-CN" dirty="0" smtClean="0"/>
              <a:t>Tainan,</a:t>
            </a:r>
            <a:r>
              <a:rPr lang="zh-CN" altLang="en-US" dirty="0" smtClean="0"/>
              <a:t> </a:t>
            </a:r>
            <a:r>
              <a:rPr lang="en-US" altLang="zh-CN" dirty="0" smtClean="0"/>
              <a:t>Taiwan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173842" y="5830669"/>
            <a:ext cx="26935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3</a:t>
            </a:r>
            <a:r>
              <a:rPr lang="en-US" altLang="zh-CN" baseline="30000" dirty="0" smtClean="0"/>
              <a:t>rd</a:t>
            </a:r>
            <a:r>
              <a:rPr lang="en-US" dirty="0" smtClean="0"/>
              <a:t> </a:t>
            </a:r>
            <a:r>
              <a:rPr lang="en-US" dirty="0"/>
              <a:t>student </a:t>
            </a:r>
            <a:r>
              <a:rPr lang="en-US" dirty="0" smtClean="0"/>
              <a:t>workshop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en-US" altLang="zh-CN" dirty="0" smtClean="0"/>
              <a:t>Beijing,</a:t>
            </a:r>
            <a:r>
              <a:rPr lang="zh-CN" altLang="en-US" dirty="0" smtClean="0"/>
              <a:t> </a:t>
            </a:r>
            <a:r>
              <a:rPr lang="en-US" altLang="zh-CN" dirty="0" smtClean="0"/>
              <a:t>China</a:t>
            </a:r>
            <a:endParaRPr lang="en-US" dirty="0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87373" y="739351"/>
            <a:ext cx="4343400" cy="2283643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086093" y="3125754"/>
            <a:ext cx="27719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1</a:t>
            </a:r>
            <a:r>
              <a:rPr lang="en-US" baseline="30000" dirty="0" smtClean="0"/>
              <a:t>st</a:t>
            </a:r>
            <a:r>
              <a:rPr lang="en-US" dirty="0" smtClean="0"/>
              <a:t> student workshop, </a:t>
            </a:r>
          </a:p>
          <a:p>
            <a:r>
              <a:rPr lang="en-US" dirty="0" smtClean="0"/>
              <a:t>Seoul, South Korea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248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/>
          <a:lstStyle/>
          <a:p>
            <a:r>
              <a:rPr lang="en-US" dirty="0" smtClean="0"/>
              <a:t>Students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Expedition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Challenge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286000" y="83820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</a:t>
            </a:r>
            <a:r>
              <a:rPr lang="en-US" altLang="zh-CN" dirty="0" smtClean="0"/>
              <a:t>5</a:t>
            </a:r>
            <a:r>
              <a:rPr lang="en-US" altLang="zh-CN" baseline="30000" dirty="0" smtClean="0"/>
              <a:t>th</a:t>
            </a:r>
            <a:r>
              <a:rPr lang="en-US" dirty="0" smtClean="0"/>
              <a:t> student workshop</a:t>
            </a:r>
            <a:r>
              <a:rPr lang="zh-CN" altLang="en-US" dirty="0" smtClean="0"/>
              <a:t> </a:t>
            </a:r>
            <a:r>
              <a:rPr lang="en-US" dirty="0" smtClean="0"/>
              <a:t>,Bloomington, IN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US</a:t>
            </a:r>
            <a:endParaRPr lang="en-US" dirty="0"/>
          </a:p>
        </p:txBody>
      </p:sp>
      <p:pic>
        <p:nvPicPr>
          <p:cNvPr id="5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14450"/>
            <a:ext cx="6477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385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62000"/>
          </a:xfrm>
        </p:spPr>
        <p:txBody>
          <a:bodyPr/>
          <a:lstStyle/>
          <a:p>
            <a:r>
              <a:rPr lang="en-US" dirty="0"/>
              <a:t>Informal </a:t>
            </a:r>
            <a:r>
              <a:rPr lang="en-US" dirty="0" smtClean="0"/>
              <a:t>trips/events</a:t>
            </a:r>
            <a:endParaRPr lang="en-US" dirty="0"/>
          </a:p>
        </p:txBody>
      </p:sp>
      <p:pic>
        <p:nvPicPr>
          <p:cNvPr id="12" name="Picture 2" descr="C:\Users\yuanluo\Pictures\My photo\2013\PRAGMA24\P101074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796895"/>
            <a:ext cx="3186684" cy="179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3" descr="C:\Users\yuanluo\Pictures\My photo\2013\PRAGMA24\P101076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881730"/>
            <a:ext cx="3186684" cy="179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5" descr="C:\Users\yuanluo\Pictures\My photo\2013\PRAGMA24\P101075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691" y="2881731"/>
            <a:ext cx="3186685" cy="179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C:\Users\yuanluo\Pictures\My photo\2013\PRAGMA24\P1010758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696" y="4886914"/>
            <a:ext cx="3186682" cy="1793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9" descr="C:\Users\yuanluo\Pictures\My photo\2013\PRAGMA24\P1010742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886913"/>
            <a:ext cx="3186684" cy="1793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0" descr="C:\Users\yuanluo\Pictures\My photo\2013\PRAGMA24\P1010755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692" y="796894"/>
            <a:ext cx="3186686" cy="179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3105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304800"/>
          </a:xfrm>
        </p:spPr>
        <p:txBody>
          <a:bodyPr>
            <a:noAutofit/>
          </a:bodyPr>
          <a:lstStyle/>
          <a:p>
            <a:r>
              <a:rPr lang="en-US" sz="3200" dirty="0" smtClean="0"/>
              <a:t>PRAGMA 28 – Poster Session</a:t>
            </a:r>
            <a:endParaRPr lang="en-US" sz="32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8532364"/>
              </p:ext>
            </p:extLst>
          </p:nvPr>
        </p:nvGraphicFramePr>
        <p:xfrm>
          <a:off x="76199" y="675179"/>
          <a:ext cx="8991601" cy="576248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37845"/>
                <a:gridCol w="1627790"/>
                <a:gridCol w="5425966"/>
              </a:tblGrid>
              <a:tr h="16105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Primary</a:t>
                      </a:r>
                      <a:r>
                        <a:rPr lang="en-US" sz="1200" b="1" i="0" u="none" strike="noStrike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</a:rPr>
                        <a:t> Author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Institute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Title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 anchor="b"/>
                </a:tc>
              </a:tr>
              <a:tr h="31703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err="1" smtClean="0"/>
                        <a:t>Wanida</a:t>
                      </a:r>
                      <a:r>
                        <a:rPr lang="en-US" altLang="ja-JP" sz="1200" dirty="0" smtClean="0"/>
                        <a:t> </a:t>
                      </a:r>
                      <a:r>
                        <a:rPr lang="en-US" altLang="ja-JP" sz="1200" dirty="0" err="1" smtClean="0"/>
                        <a:t>Putthividhya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err="1" smtClean="0"/>
                        <a:t>Thammasat</a:t>
                      </a:r>
                      <a:r>
                        <a:rPr lang="en-US" altLang="ja-JP" sz="1200" dirty="0" smtClean="0"/>
                        <a:t> University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smtClean="0"/>
                        <a:t>The prototype of Fine-Grained Bandwidth-Allocating Middleware in Software-Defined Networks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3170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Taweesil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Wongratchatapokai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Thammasat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University</a:t>
                      </a: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 simulation study of time-limited VM migration scheduling in WANs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31703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err="1" smtClean="0"/>
                        <a:t>Yinling</a:t>
                      </a:r>
                      <a:r>
                        <a:rPr lang="en-US" altLang="ja-JP" sz="1200" dirty="0" smtClean="0"/>
                        <a:t> An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err="1" smtClean="0"/>
                        <a:t>Konkuk</a:t>
                      </a:r>
                      <a:r>
                        <a:rPr lang="en-US" altLang="ja-JP" sz="1200" dirty="0" smtClean="0"/>
                        <a:t> University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smtClean="0"/>
                        <a:t>A Linked Data based Approach to A Carbohydrate </a:t>
                      </a:r>
                      <a:r>
                        <a:rPr lang="en-US" altLang="ja-JP" sz="1200" dirty="0" err="1" smtClean="0"/>
                        <a:t>Complexation</a:t>
                      </a:r>
                      <a:r>
                        <a:rPr lang="en-US" altLang="ja-JP" sz="1200" dirty="0" smtClean="0"/>
                        <a:t> Database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3170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Meilan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Jiang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Konkuk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University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 Management system for The NAEMP in Korea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19202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Renato </a:t>
                      </a: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Figueiredo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University of Florida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IPOP: A Peer-to-Peer Overlay Virtual Network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3170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Quan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Zhou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Indiana University Bloomington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 PROV pingback Model For </a:t>
                      </a: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Komadu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Provenance System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19202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Hiroki </a:t>
                      </a: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Ohtsuji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University of Tsukuba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Pipelined Data Processing Architecture for Network Storage Systems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317031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err="1" smtClean="0"/>
                        <a:t>Morsalin</a:t>
                      </a:r>
                      <a:r>
                        <a:rPr lang="en-US" altLang="ja-JP" sz="1200" dirty="0" smtClean="0"/>
                        <a:t> </a:t>
                      </a:r>
                      <a:r>
                        <a:rPr lang="en-US" altLang="ja-JP" sz="1200" dirty="0" err="1" smtClean="0"/>
                        <a:t>Uz</a:t>
                      </a:r>
                      <a:r>
                        <a:rPr lang="en-US" altLang="ja-JP" sz="1200" dirty="0" smtClean="0"/>
                        <a:t> </a:t>
                      </a:r>
                      <a:r>
                        <a:rPr lang="en-US" altLang="ja-JP" sz="1200" dirty="0" err="1" smtClean="0"/>
                        <a:t>Zoha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smtClean="0"/>
                        <a:t>Osaka University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smtClean="0"/>
                        <a:t>Research on Visualization Cloud for Scientific Research Collaboration by Leveraging Network-streamed Tiled Display Wall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19202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err="1" smtClean="0"/>
                        <a:t>Masaharu</a:t>
                      </a:r>
                      <a:r>
                        <a:rPr lang="en-US" altLang="ja-JP" sz="1200" dirty="0" smtClean="0"/>
                        <a:t> Shimizu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1200" dirty="0" smtClean="0"/>
                        <a:t>Osaka University</a:t>
                      </a:r>
                      <a:endParaRPr lang="en-US" altLang="ja-JP" sz="12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smtClean="0"/>
                        <a:t>A Study on Dynamic Routing Functionality for SAGE Application Properties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3170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Arata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Endo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Osaka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University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Improvement of Scalability in Sharing Application Screens between Tiled Display Walls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19202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Jingai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Ryoichi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Osaka University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Development of graph visualization application for adapting tiled display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19202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Keichi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Takahashi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Osaka University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Control Sequence Generator for Generic SDN-enabled MPI Framework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192027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err="1" smtClean="0"/>
                        <a:t>Che</a:t>
                      </a:r>
                      <a:r>
                        <a:rPr lang="en-US" altLang="ja-JP" sz="1200" dirty="0" smtClean="0"/>
                        <a:t> Huang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Nara Institute of Science and Technology</a:t>
                      </a: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smtClean="0"/>
                        <a:t>A Multipath Controller for Accelerating </a:t>
                      </a:r>
                      <a:r>
                        <a:rPr lang="en-US" altLang="ja-JP" sz="1200" dirty="0" err="1" smtClean="0"/>
                        <a:t>GridFTP</a:t>
                      </a:r>
                      <a:r>
                        <a:rPr lang="en-US" altLang="ja-JP" sz="1200" dirty="0" smtClean="0"/>
                        <a:t> Transfer over SDN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161053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err="1" smtClean="0"/>
                        <a:t>Chawanat</a:t>
                      </a:r>
                      <a:r>
                        <a:rPr lang="en-US" altLang="ja-JP" sz="1200" dirty="0" smtClean="0"/>
                        <a:t> </a:t>
                      </a:r>
                      <a:r>
                        <a:rPr lang="en-US" altLang="ja-JP" sz="1200" dirty="0" err="1" smtClean="0"/>
                        <a:t>Nakasan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Nara Institute of Science and Technology</a:t>
                      </a: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smtClean="0"/>
                        <a:t>Development of a Simple Multipath OpenFlow Controller for Multipath TCP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19202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Pongsakorn U-chupala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Nara Institute of Science and Technology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ja-JP" sz="1200" dirty="0" smtClean="0"/>
                        <a:t>Deployment and evaluation of Bandwidth and Latency Aware Network over Large-Scale OpenFlow testbed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31703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Kar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Long Chan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Nara Institute of Science and Technology</a:t>
                      </a: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 Hybrid game contents streaming method to improve graphic quality delivered by cloud gaming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30465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Kazuki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Hara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Nara Institute of Science and Technology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netspec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: Network Test Tool for Software-Defined Network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  <a:tr h="19202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Xuliang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Wang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Nara Institute of Science</a:t>
                      </a:r>
                      <a:r>
                        <a:rPr lang="en-US" sz="12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and Technology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 OpenFlow-based Flow-level Traffic Optimization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951" marR="5951" marT="5951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3803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3496</TotalTime>
  <Words>921</Words>
  <Application>Microsoft Macintosh PowerPoint</Application>
  <PresentationFormat>On-screen Show (4:3)</PresentationFormat>
  <Paragraphs>175</Paragraphs>
  <Slides>13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PRAGMA28 Students Workshop</vt:lpstr>
      <vt:lpstr>Introduction to PRAGMA Students</vt:lpstr>
      <vt:lpstr>Introduction to PRAGMA Students</vt:lpstr>
      <vt:lpstr>PRAGMA Students Activities</vt:lpstr>
      <vt:lpstr>Student Talks</vt:lpstr>
      <vt:lpstr>Group discussions with mentors</vt:lpstr>
      <vt:lpstr>Students Expedition Challenge</vt:lpstr>
      <vt:lpstr>Informal trips/events</vt:lpstr>
      <vt:lpstr>PRAGMA 28 – Poster Session</vt:lpstr>
      <vt:lpstr>PRAGMA28 - Students Workshop</vt:lpstr>
      <vt:lpstr>Lightening Talks List</vt:lpstr>
      <vt:lpstr>Lightning Talk Voting</vt:lpstr>
      <vt:lpstr>Join Us!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PRAGMA Students Updates</dc:title>
  <dc:creator>Quan Zhou</dc:creator>
  <cp:lastModifiedBy>Quan Zhou</cp:lastModifiedBy>
  <cp:revision>294</cp:revision>
  <cp:lastPrinted>2013-03-20T08:42:35Z</cp:lastPrinted>
  <dcterms:created xsi:type="dcterms:W3CDTF">2013-02-07T13:09:53Z</dcterms:created>
  <dcterms:modified xsi:type="dcterms:W3CDTF">2015-04-07T23:49:08Z</dcterms:modified>
</cp:coreProperties>
</file>

<file path=docProps/thumbnail.jpeg>
</file>